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7"/>
  </p:notesMasterIdLst>
  <p:sldIdLst>
    <p:sldId id="273" r:id="rId5"/>
    <p:sldId id="308" r:id="rId6"/>
    <p:sldId id="310" r:id="rId7"/>
    <p:sldId id="309" r:id="rId8"/>
    <p:sldId id="311" r:id="rId9"/>
    <p:sldId id="319" r:id="rId10"/>
    <p:sldId id="313" r:id="rId11"/>
    <p:sldId id="320" r:id="rId12"/>
    <p:sldId id="321" r:id="rId13"/>
    <p:sldId id="322" r:id="rId14"/>
    <p:sldId id="323" r:id="rId15"/>
    <p:sldId id="272" r:id="rId16"/>
  </p:sldIdLst>
  <p:sldSz cx="8959850" cy="50403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abella Briata" initials="IB" lastIdx="2" clrIdx="0">
    <p:extLst>
      <p:ext uri="{19B8F6BF-5375-455C-9EA6-DF929625EA0E}">
        <p15:presenceInfo xmlns:p15="http://schemas.microsoft.com/office/powerpoint/2012/main" userId="S::isabella.briata@softeco.it::8b3caf38-b547-43f4-92c5-ed9539d999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8E"/>
    <a:srgbClr val="008080"/>
    <a:srgbClr val="000099"/>
    <a:srgbClr val="213C73"/>
    <a:srgbClr val="00FE9D"/>
    <a:srgbClr val="E8BD06"/>
    <a:srgbClr val="FBDD5B"/>
    <a:srgbClr val="595555"/>
    <a:srgbClr val="163E6F"/>
    <a:srgbClr val="DB1B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950" autoAdjust="0"/>
  </p:normalViewPr>
  <p:slideViewPr>
    <p:cSldViewPr snapToGrid="0">
      <p:cViewPr varScale="1">
        <p:scale>
          <a:sx n="100" d="100"/>
          <a:sy n="100" d="100"/>
        </p:scale>
        <p:origin x="9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EAB89-9FF2-416B-8EF4-8EF79C65B040}" type="datetimeFigureOut">
              <a:rPr lang="it-IT" smtClean="0"/>
              <a:t>25/04/2020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B58C4-E49E-4305-B175-43E4252795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140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1pPr>
    <a:lvl2pPr marL="335996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2pPr>
    <a:lvl3pPr marL="671993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3pPr>
    <a:lvl4pPr marL="1007989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4pPr>
    <a:lvl5pPr marL="1343985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5pPr>
    <a:lvl6pPr marL="1679981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6pPr>
    <a:lvl7pPr marL="2015978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7pPr>
    <a:lvl8pPr marL="2351974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8pPr>
    <a:lvl9pPr marL="2687970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AGGIORNATE SEDI COME PRESENTAZIONE DEL 4 MARZO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9088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gradFill>
          <a:gsLst>
            <a:gs pos="65000">
              <a:srgbClr val="00905B"/>
            </a:gs>
            <a:gs pos="0">
              <a:srgbClr val="0057A8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18991C06-15DB-4F46-8BE1-FE917DC4B4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56" y="11616"/>
            <a:ext cx="5268794" cy="470429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9980" y="2901331"/>
            <a:ext cx="2778919" cy="155636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335996" indent="0" algn="ctr">
              <a:buNone/>
              <a:defRPr sz="1470"/>
            </a:lvl2pPr>
            <a:lvl3pPr marL="671993" indent="0" algn="ctr">
              <a:buNone/>
              <a:defRPr sz="1323"/>
            </a:lvl3pPr>
            <a:lvl4pPr marL="1007989" indent="0" algn="ctr">
              <a:buNone/>
              <a:defRPr sz="1176"/>
            </a:lvl4pPr>
            <a:lvl5pPr marL="1343985" indent="0" algn="ctr">
              <a:buNone/>
              <a:defRPr sz="1176"/>
            </a:lvl5pPr>
            <a:lvl6pPr marL="1679981" indent="0" algn="ctr">
              <a:buNone/>
              <a:defRPr sz="1176"/>
            </a:lvl6pPr>
            <a:lvl7pPr marL="2015978" indent="0" algn="ctr">
              <a:buNone/>
              <a:defRPr sz="1176"/>
            </a:lvl7pPr>
            <a:lvl8pPr marL="2351974" indent="0" algn="ctr">
              <a:buNone/>
              <a:defRPr sz="1176"/>
            </a:lvl8pPr>
            <a:lvl9pPr marL="2687970" indent="0" algn="ctr">
              <a:buNone/>
              <a:defRPr sz="1176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1234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7" y="4841234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6316C562-5788-4B1C-9AD1-C8BB11C891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069" y="1948689"/>
            <a:ext cx="2908830" cy="9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03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 sol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B0760314-C1AA-45FF-A68F-408DE495DE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97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 essenzi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17794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E3BDC66F-3845-49E0-B9D1-DAAE88B38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7C62591C-C5DB-415C-AFB4-2FAA09A4690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90" y="699247"/>
            <a:ext cx="3807936" cy="3629892"/>
          </a:xfrm>
        </p:spPr>
        <p:txBody>
          <a:bodyPr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5924" y="699247"/>
            <a:ext cx="3807936" cy="3629892"/>
          </a:xfrm>
        </p:spPr>
        <p:txBody>
          <a:bodyPr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7951" y="484665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5087" y="484665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1" name="Immagine 10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F4F19517-963B-43AC-A045-DA746022F4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0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ED729C2-79B6-4A39-8D8E-D93C837A5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F610EF08-A443-4E6A-A3A9-3488C9A4CE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03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 sol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6CC2557E-3EA9-4F19-B92B-D925B30E1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FEF4AED3-87D9-46B9-842E-B444A1B61A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31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SEDI">
    <p:bg>
      <p:bgPr>
        <a:gradFill>
          <a:gsLst>
            <a:gs pos="65000">
              <a:srgbClr val="00905B">
                <a:alpha val="55000"/>
              </a:srgbClr>
            </a:gs>
            <a:gs pos="0">
              <a:srgbClr val="0057A8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F72D7050-2016-4F82-8565-1C3DE3D3B5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691" y="0"/>
            <a:ext cx="4171159" cy="4041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1960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1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E1B5E3B-B362-418D-89AA-3184831DC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B7E0902-7A44-42B0-9C05-03334E538058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91532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7418657-6C9C-41C5-B976-95491AF7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0" y="-2"/>
            <a:ext cx="2612368" cy="970351"/>
          </a:xfrm>
          <a:prstGeom prst="rect">
            <a:avLst/>
          </a:prstGeom>
        </p:spPr>
      </p:pic>
      <p:pic>
        <p:nvPicPr>
          <p:cNvPr id="8" name="Immagine 7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2C5380D9-DB4D-4D07-B390-7098B50AB22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2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E1B5E3B-B362-418D-89AA-3184831DC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B7E0902-7A44-42B0-9C05-03334E538058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91532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220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CED42A2C-D18D-48AB-9832-DBBDB6CA2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959850" cy="504031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3135086"/>
            <a:ext cx="3575011" cy="113211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C15A13-3B68-4CA3-82C6-67D8A14EAE98}" type="slidenum">
              <a:rPr kumimoji="0" lang="it-IT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250206DD-FDE3-4407-AA2A-25A832084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640" y="2234827"/>
            <a:ext cx="2908830" cy="9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5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69B0CEA-1062-40B6-BE00-DAD484F4B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90888" cy="6054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324" y="733017"/>
            <a:ext cx="3868601" cy="2096630"/>
          </a:xfrm>
          <a:solidFill>
            <a:srgbClr val="FF9900"/>
          </a:solidFill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lang="en-US" sz="32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GREEN</a:t>
            </a:r>
            <a:br>
              <a:rPr lang="it-IT"/>
            </a:br>
            <a:r>
              <a:rPr lang="it-IT"/>
              <a:t>ENTERPRISE &amp;</a:t>
            </a:r>
            <a:br>
              <a:rPr lang="it-IT"/>
            </a:br>
            <a:r>
              <a:rPr lang="it-IT"/>
              <a:t>CITY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49482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C15A13-3B68-4CA3-82C6-67D8A14EAE98}" type="slidenum">
              <a:rPr kumimoji="0" lang="it-IT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Immagine 7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2DDFAFDC-A58C-41D9-8FEA-1F3711F88C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10" y="4378192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5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3BD8D41-57B2-4E62-A215-EDE3733FA2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6136"/>
            <a:ext cx="9961123" cy="6843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24" y="733012"/>
            <a:ext cx="3868601" cy="2096630"/>
          </a:xfrm>
          <a:solidFill>
            <a:srgbClr val="213C73"/>
          </a:solidFill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lang="en-US" sz="32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49477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261985CF-E8C5-4498-B24F-65DB503A37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10" y="4378192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2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E1A46D04-0DC9-4A70-B12B-026DB743F4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87089"/>
            <a:ext cx="9052317" cy="6789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324" y="733014"/>
            <a:ext cx="3868601" cy="2096630"/>
          </a:xfrm>
          <a:solidFill>
            <a:srgbClr val="47C673"/>
          </a:solidFill>
        </p:spPr>
        <p:txBody>
          <a:bodyPr anchor="b">
            <a:normAutofit/>
          </a:bodyPr>
          <a:lstStyle>
            <a:lvl1pPr>
              <a:lnSpc>
                <a:spcPts val="2600"/>
              </a:lnSpc>
              <a:defRPr sz="3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GREEN</a:t>
            </a:r>
            <a:br>
              <a:rPr lang="it-IT"/>
            </a:br>
            <a:r>
              <a:rPr lang="it-IT"/>
              <a:t>MOBILITY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50503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DFCA604C-AF4E-40D8-BB67-87D8B1566C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158" y="4319826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3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Intestazione sezione">
    <p:bg>
      <p:bgPr>
        <a:solidFill>
          <a:srgbClr val="163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4690" y="1256579"/>
            <a:ext cx="3571166" cy="2096630"/>
          </a:xfrm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4690" y="3373044"/>
            <a:ext cx="3571166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793A348-AF12-4FE3-AF0D-0E0E06C4CA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3461"/>
            <a:ext cx="3839950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3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Intestazione sezion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5194" y="1256579"/>
            <a:ext cx="3600662" cy="2096630"/>
          </a:xfrm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5194" y="3373044"/>
            <a:ext cx="3600662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793A348-AF12-4FE3-AF0D-0E0E06C4CA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3461"/>
            <a:ext cx="3839950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87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CCB2746-0BA9-4AE4-9820-E3B0A9B9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85B7953F-4257-4218-9EE5-6EFC8E99AE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50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716591"/>
            <a:ext cx="7727871" cy="363381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3707FBDD-FB5F-4059-B268-CA909A1A7D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3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7951" y="4826486"/>
            <a:ext cx="302394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</a:t>
            </a:r>
            <a:r>
              <a:rPr lang="en-US" err="1"/>
              <a:t>algoWatt</a:t>
            </a:r>
            <a:r>
              <a:rPr lang="en-US"/>
              <a:t>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5096" y="4826486"/>
            <a:ext cx="201596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604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0" r:id="rId2"/>
    <p:sldLayoutId id="2147483685" r:id="rId3"/>
    <p:sldLayoutId id="2147483687" r:id="rId4"/>
    <p:sldLayoutId id="2147483689" r:id="rId5"/>
    <p:sldLayoutId id="2147483674" r:id="rId6"/>
    <p:sldLayoutId id="2147483675" r:id="rId7"/>
    <p:sldLayoutId id="2147483662" r:id="rId8"/>
    <p:sldLayoutId id="2147483683" r:id="rId9"/>
    <p:sldLayoutId id="2147483677" r:id="rId10"/>
    <p:sldLayoutId id="2147483682" r:id="rId11"/>
    <p:sldLayoutId id="2147483664" r:id="rId12"/>
    <p:sldLayoutId id="2147483666" r:id="rId13"/>
    <p:sldLayoutId id="2147483676" r:id="rId14"/>
    <p:sldLayoutId id="2147483681" r:id="rId15"/>
    <p:sldLayoutId id="2147483678" r:id="rId16"/>
    <p:sldLayoutId id="2147483667" r:id="rId17"/>
    <p:sldLayoutId id="2147483679" r:id="rId18"/>
  </p:sldLayoutIdLst>
  <p:hf sldNum="0" hdr="0" dt="0"/>
  <p:txStyles>
    <p:titleStyle>
      <a:lvl1pPr algn="l" defTabSz="671993" rtl="0" eaLnBrk="1" latinLnBrk="0" hangingPunct="1">
        <a:lnSpc>
          <a:spcPct val="90000"/>
        </a:lnSpc>
        <a:spcBef>
          <a:spcPct val="0"/>
        </a:spcBef>
        <a:buNone/>
        <a:defRPr sz="3234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67998" indent="-167998" algn="l" defTabSz="671993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03994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39991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75987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11983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47980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3976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19972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5968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5996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1993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7989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3985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79981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5978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1974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7970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example.com:8000/external/urlpath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ring-guides/gs-service-registration-and-discovery.git" TargetMode="Externa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86C64A-0883-4B2D-9F0F-3EC27D9AD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2" y="3214913"/>
            <a:ext cx="4230914" cy="143691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it-IT" sz="2000" dirty="0"/>
              <a:t>Corso Nuove Tecnologie</a:t>
            </a:r>
          </a:p>
          <a:p>
            <a:pPr>
              <a:spcAft>
                <a:spcPts val="600"/>
              </a:spcAft>
            </a:pPr>
            <a:r>
              <a:rPr lang="it-IT" sz="1600" b="1" dirty="0">
                <a:latin typeface="Arial" panose="020B0604020202020204" pitchFamily="34" charset="0"/>
              </a:rPr>
              <a:t>Microservices</a:t>
            </a:r>
          </a:p>
          <a:p>
            <a:pPr>
              <a:spcAft>
                <a:spcPts val="600"/>
              </a:spcAft>
            </a:pPr>
            <a:br>
              <a:rPr lang="it-IT" sz="16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r>
              <a:rPr lang="it-IT" sz="16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>Christian Melchiorre </a:t>
            </a:r>
            <a:br>
              <a:rPr lang="it-IT" sz="16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endParaRPr lang="it-IT" sz="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endParaRPr lang="it-IT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E12E83-DD5C-45FE-8646-60806616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11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444267-C5F6-41C1-B694-05349D85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3CE675-057B-444C-8BF8-F8848D17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31" y="1928693"/>
            <a:ext cx="7486650" cy="1543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724265-B646-4951-A160-ADA483A3973A}"/>
              </a:ext>
            </a:extLst>
          </p:cNvPr>
          <p:cNvSpPr txBox="1"/>
          <p:nvPr/>
        </p:nvSpPr>
        <p:spPr>
          <a:xfrm>
            <a:off x="760691" y="1559361"/>
            <a:ext cx="138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~/dev/config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B1CE248-E795-4A2F-AC55-4951DC61AA8E}"/>
              </a:ext>
            </a:extLst>
          </p:cNvPr>
          <p:cNvSpPr txBox="1">
            <a:spLocks/>
          </p:cNvSpPr>
          <p:nvPr/>
        </p:nvSpPr>
        <p:spPr>
          <a:xfrm>
            <a:off x="615990" y="282796"/>
            <a:ext cx="7727871" cy="395327"/>
          </a:xfrm>
          <a:prstGeom prst="rect">
            <a:avLst/>
          </a:prstGeom>
        </p:spPr>
        <p:txBody>
          <a:bodyPr/>
          <a:lstStyle>
            <a:lvl1pPr algn="l" defTabSz="6719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34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 sz="1800" dirty="0">
                <a:latin typeface="Arial Black" panose="020B0A04020102020204" pitchFamily="34" charset="0"/>
              </a:rPr>
              <a:t>Spring Cloud Config: esempio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5F98B-6461-4D58-AAA3-36D59CFB734D}"/>
              </a:ext>
            </a:extLst>
          </p:cNvPr>
          <p:cNvSpPr/>
          <p:nvPr/>
        </p:nvSpPr>
        <p:spPr>
          <a:xfrm>
            <a:off x="453591" y="734021"/>
            <a:ext cx="8052665" cy="76944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it-IT" sz="11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server.port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=8888</a:t>
            </a:r>
          </a:p>
          <a:p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spring.cloud.config.server.git.uri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=${HOME}/dev/config</a:t>
            </a:r>
          </a:p>
          <a:p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6B2341-4100-4205-978C-F9BC56FC6F66}"/>
              </a:ext>
            </a:extLst>
          </p:cNvPr>
          <p:cNvSpPr/>
          <p:nvPr/>
        </p:nvSpPr>
        <p:spPr>
          <a:xfrm>
            <a:off x="4533900" y="764744"/>
            <a:ext cx="3972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application.properties (config server)</a:t>
            </a:r>
            <a:endParaRPr lang="it-IT" sz="1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0171FD-6EA4-4BCF-B4F8-B7BDCC584BCD}"/>
              </a:ext>
            </a:extLst>
          </p:cNvPr>
          <p:cNvSpPr/>
          <p:nvPr/>
        </p:nvSpPr>
        <p:spPr>
          <a:xfrm>
            <a:off x="453591" y="3667721"/>
            <a:ext cx="8052665" cy="9387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configurations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featureToggleFlag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my-custom-flag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sampleCronJob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100" dirty="0">
                <a:solidFill>
                  <a:srgbClr val="CE9178"/>
                </a:solidFill>
                <a:latin typeface="Consolas" panose="020B0609020204030204" pitchFamily="49" charset="0"/>
              </a:rPr>
              <a:t>"0 0 3 * * *"</a:t>
            </a:r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sampleUrl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100" dirty="0">
                <a:solidFill>
                  <a:srgbClr val="CE9178"/>
                </a:solidFill>
                <a:latin typeface="Consolas" panose="020B0609020204030204" pitchFamily="49" charset="0"/>
              </a:rPr>
              <a:t>http://google.com</a:t>
            </a:r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D054F6-869F-4301-B570-C3D64C559792}"/>
              </a:ext>
            </a:extLst>
          </p:cNvPr>
          <p:cNvSpPr/>
          <p:nvPr/>
        </p:nvSpPr>
        <p:spPr>
          <a:xfrm>
            <a:off x="4533900" y="3698444"/>
            <a:ext cx="3972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/dev/config/my-app-to-config-prod.yml</a:t>
            </a:r>
            <a:endParaRPr lang="it-IT" sz="1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275222-E9D3-443C-8DB4-C64D716689DF}"/>
              </a:ext>
            </a:extLst>
          </p:cNvPr>
          <p:cNvSpPr/>
          <p:nvPr/>
        </p:nvSpPr>
        <p:spPr>
          <a:xfrm>
            <a:off x="3715934" y="233469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8359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D0D1E-6681-4476-9461-AE97AD631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EDF0D-718B-45C5-BEE4-F8CE2A8BF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"/>
            <a:ext cx="8959850" cy="503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39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AE97DF1-8D4E-499E-B1D6-BE72081E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Sedi 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A14A0010-C9D7-4A88-B2C1-D920CB53AD84}"/>
              </a:ext>
            </a:extLst>
          </p:cNvPr>
          <p:cNvGrpSpPr/>
          <p:nvPr/>
        </p:nvGrpSpPr>
        <p:grpSpPr>
          <a:xfrm>
            <a:off x="3043962" y="2116754"/>
            <a:ext cx="3382135" cy="626445"/>
            <a:chOff x="2805727" y="3297498"/>
            <a:chExt cx="1989081" cy="368421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6E253C33-345C-4371-95E0-992A4E10A1BE}"/>
                </a:ext>
              </a:extLst>
            </p:cNvPr>
            <p:cNvGrpSpPr/>
            <p:nvPr/>
          </p:nvGrpSpPr>
          <p:grpSpPr>
            <a:xfrm>
              <a:off x="2805727" y="3297498"/>
              <a:ext cx="372537" cy="368421"/>
              <a:chOff x="2770840" y="3123758"/>
              <a:chExt cx="372537" cy="368421"/>
            </a:xfrm>
          </p:grpSpPr>
          <p:sp>
            <p:nvSpPr>
              <p:cNvPr id="28" name="Ovale 27">
                <a:extLst>
                  <a:ext uri="{FF2B5EF4-FFF2-40B4-BE49-F238E27FC236}">
                    <a16:creationId xmlns:a16="http://schemas.microsoft.com/office/drawing/2014/main" id="{A8B8E643-E554-41F6-B31F-B521B5537493}"/>
                  </a:ext>
                </a:extLst>
              </p:cNvPr>
              <p:cNvSpPr/>
              <p:nvPr/>
            </p:nvSpPr>
            <p:spPr bwMode="auto">
              <a:xfrm>
                <a:off x="2794132" y="3144005"/>
                <a:ext cx="348901" cy="348174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" name="CasellaDiTesto 5">
                <a:extLst>
                  <a:ext uri="{FF2B5EF4-FFF2-40B4-BE49-F238E27FC236}">
                    <a16:creationId xmlns:a16="http://schemas.microsoft.com/office/drawing/2014/main" id="{B9F7E8B4-E9D7-4214-837B-860F145746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0840" y="3267241"/>
                <a:ext cx="372365" cy="162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RM</a:t>
                </a:r>
              </a:p>
            </p:txBody>
          </p:sp>
          <p:pic>
            <p:nvPicPr>
              <p:cNvPr id="30" name="Immagine 19">
                <a:extLst>
                  <a:ext uri="{FF2B5EF4-FFF2-40B4-BE49-F238E27FC236}">
                    <a16:creationId xmlns:a16="http://schemas.microsoft.com/office/drawing/2014/main" id="{CFAB1F94-9092-4774-BBE9-41C107F5F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1567" y="3123758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8A4AE6A3-E0F4-4D75-9A24-95044A6D99BE}"/>
                </a:ext>
              </a:extLst>
            </p:cNvPr>
            <p:cNvSpPr/>
            <p:nvPr/>
          </p:nvSpPr>
          <p:spPr>
            <a:xfrm>
              <a:off x="3230788" y="3304359"/>
              <a:ext cx="1564020" cy="2896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it-IT" sz="100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A040201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Roma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Via Giacomo Peroni, 130 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00131 -  ROMA</a:t>
              </a:r>
              <a:endParaRPr kumimoji="0" lang="it-IT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9147C6E-C3FB-4676-A0FA-A3129C7F6019}"/>
              </a:ext>
            </a:extLst>
          </p:cNvPr>
          <p:cNvGrpSpPr/>
          <p:nvPr/>
        </p:nvGrpSpPr>
        <p:grpSpPr>
          <a:xfrm>
            <a:off x="3060173" y="3315999"/>
            <a:ext cx="600727" cy="582211"/>
            <a:chOff x="3030286" y="953546"/>
            <a:chExt cx="600727" cy="582211"/>
          </a:xfrm>
        </p:grpSpPr>
        <p:sp>
          <p:nvSpPr>
            <p:cNvPr id="35" name="Ovale 34">
              <a:extLst>
                <a:ext uri="{FF2B5EF4-FFF2-40B4-BE49-F238E27FC236}">
                  <a16:creationId xmlns:a16="http://schemas.microsoft.com/office/drawing/2014/main" id="{FBEC467A-BE64-4708-894D-331B278FC7CC}"/>
                </a:ext>
              </a:extLst>
            </p:cNvPr>
            <p:cNvSpPr/>
            <p:nvPr/>
          </p:nvSpPr>
          <p:spPr bwMode="auto">
            <a:xfrm>
              <a:off x="3049058" y="974057"/>
              <a:ext cx="562873" cy="5617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01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" name="CasellaDiTesto 5">
              <a:extLst>
                <a:ext uri="{FF2B5EF4-FFF2-40B4-BE49-F238E27FC236}">
                  <a16:creationId xmlns:a16="http://schemas.microsoft.com/office/drawing/2014/main" id="{AF87326F-E5FC-4B3A-B4F9-93E93035A8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0286" y="1207516"/>
              <a:ext cx="60072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TR</a:t>
              </a:r>
            </a:p>
          </p:txBody>
        </p:sp>
        <p:pic>
          <p:nvPicPr>
            <p:cNvPr id="37" name="Immagine 19">
              <a:extLst>
                <a:ext uri="{FF2B5EF4-FFF2-40B4-BE49-F238E27FC236}">
                  <a16:creationId xmlns:a16="http://schemas.microsoft.com/office/drawing/2014/main" id="{EA34B00D-519C-4A53-995B-A8FDF08E6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030" y="953546"/>
              <a:ext cx="309442" cy="490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3E1C357-C935-4400-BCC6-05C10F29308D}"/>
              </a:ext>
            </a:extLst>
          </p:cNvPr>
          <p:cNvGrpSpPr/>
          <p:nvPr/>
        </p:nvGrpSpPr>
        <p:grpSpPr>
          <a:xfrm>
            <a:off x="693130" y="878775"/>
            <a:ext cx="8243900" cy="3728848"/>
            <a:chOff x="779871" y="935101"/>
            <a:chExt cx="8243900" cy="3728848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E2FDF8C7-4EA1-4848-A044-8DF302C856EF}"/>
                </a:ext>
              </a:extLst>
            </p:cNvPr>
            <p:cNvGrpSpPr/>
            <p:nvPr/>
          </p:nvGrpSpPr>
          <p:grpSpPr>
            <a:xfrm>
              <a:off x="814019" y="2133376"/>
              <a:ext cx="4078819" cy="582212"/>
              <a:chOff x="250348" y="1675372"/>
              <a:chExt cx="2528286" cy="360888"/>
            </a:xfrm>
          </p:grpSpPr>
          <p:sp>
            <p:nvSpPr>
              <p:cNvPr id="6" name="Ovale 5">
                <a:extLst>
                  <a:ext uri="{FF2B5EF4-FFF2-40B4-BE49-F238E27FC236}">
                    <a16:creationId xmlns:a16="http://schemas.microsoft.com/office/drawing/2014/main" id="{6B275E73-0C6A-4955-B771-B3C3D064A60D}"/>
                  </a:ext>
                </a:extLst>
              </p:cNvPr>
              <p:cNvSpPr/>
              <p:nvPr/>
            </p:nvSpPr>
            <p:spPr bwMode="auto">
              <a:xfrm>
                <a:off x="261984" y="1688086"/>
                <a:ext cx="348901" cy="34817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" name="CasellaDiTesto 5">
                <a:extLst>
                  <a:ext uri="{FF2B5EF4-FFF2-40B4-BE49-F238E27FC236}">
                    <a16:creationId xmlns:a16="http://schemas.microsoft.com/office/drawing/2014/main" id="{E5DB458B-2573-40D0-9C81-E18E6D660E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348" y="1832797"/>
                <a:ext cx="372365" cy="171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GE</a:t>
                </a:r>
              </a:p>
            </p:txBody>
          </p:sp>
          <p:pic>
            <p:nvPicPr>
              <p:cNvPr id="8" name="Immagine 19">
                <a:extLst>
                  <a:ext uri="{FF2B5EF4-FFF2-40B4-BE49-F238E27FC236}">
                    <a16:creationId xmlns:a16="http://schemas.microsoft.com/office/drawing/2014/main" id="{61980C2F-1259-42F0-B8EE-FB30C7068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989" y="1675372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5ADC9DF6-4468-4B10-BB4C-13403D0662DA}"/>
                  </a:ext>
                </a:extLst>
              </p:cNvPr>
              <p:cNvSpPr/>
              <p:nvPr/>
            </p:nvSpPr>
            <p:spPr>
              <a:xfrm>
                <a:off x="682999" y="1687876"/>
                <a:ext cx="2095635" cy="3052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Genova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De Marini, 1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16149 GENOVA</a:t>
                </a:r>
              </a:p>
            </p:txBody>
          </p:sp>
        </p:grp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F3B7EB9E-5D3A-4384-A6CF-2F75AA789BAE}"/>
                </a:ext>
              </a:extLst>
            </p:cNvPr>
            <p:cNvGrpSpPr/>
            <p:nvPr/>
          </p:nvGrpSpPr>
          <p:grpSpPr>
            <a:xfrm>
              <a:off x="779871" y="952754"/>
              <a:ext cx="4136101" cy="646331"/>
              <a:chOff x="251037" y="1748235"/>
              <a:chExt cx="2544679" cy="397646"/>
            </a:xfrm>
          </p:grpSpPr>
          <p:sp>
            <p:nvSpPr>
              <p:cNvPr id="11" name="Ovale 10">
                <a:extLst>
                  <a:ext uri="{FF2B5EF4-FFF2-40B4-BE49-F238E27FC236}">
                    <a16:creationId xmlns:a16="http://schemas.microsoft.com/office/drawing/2014/main" id="{C9C4114C-7AC8-430E-8AF2-048769262B08}"/>
                  </a:ext>
                </a:extLst>
              </p:cNvPr>
              <p:cNvSpPr/>
              <p:nvPr/>
            </p:nvSpPr>
            <p:spPr bwMode="auto">
              <a:xfrm>
                <a:off x="259656" y="1763214"/>
                <a:ext cx="348901" cy="34817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12" name="Immagine 19">
                <a:extLst>
                  <a:ext uri="{FF2B5EF4-FFF2-40B4-BE49-F238E27FC236}">
                    <a16:creationId xmlns:a16="http://schemas.microsoft.com/office/drawing/2014/main" id="{9BB12BF3-5D31-44D5-A469-1DF2B1C81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47" y="1748235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CasellaDiTesto 5">
                <a:extLst>
                  <a:ext uri="{FF2B5EF4-FFF2-40B4-BE49-F238E27FC236}">
                    <a16:creationId xmlns:a16="http://schemas.microsoft.com/office/drawing/2014/main" id="{B859E818-419F-4F0C-B923-FC84C11E5C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037" y="1889327"/>
                <a:ext cx="372365" cy="1704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MI</a:t>
                </a:r>
              </a:p>
            </p:txBody>
          </p:sp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34777DD1-EE93-4924-84E0-243B77C93584}"/>
                  </a:ext>
                </a:extLst>
              </p:cNvPr>
              <p:cNvSpPr/>
              <p:nvPr/>
            </p:nvSpPr>
            <p:spPr>
              <a:xfrm>
                <a:off x="688593" y="1748235"/>
                <a:ext cx="2107123" cy="397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Milano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1000" b="1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Sede Legale </a:t>
                </a:r>
                <a:endParaRPr kumimoji="0" lang="it-IT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Corso Magenta, 85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20123 MILANO</a:t>
                </a: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9AD65DDB-BD10-4681-849F-BA793EB58966}"/>
                </a:ext>
              </a:extLst>
            </p:cNvPr>
            <p:cNvGrpSpPr/>
            <p:nvPr/>
          </p:nvGrpSpPr>
          <p:grpSpPr>
            <a:xfrm>
              <a:off x="840729" y="3293876"/>
              <a:ext cx="3275547" cy="606534"/>
              <a:chOff x="251010" y="2273507"/>
              <a:chExt cx="1989631" cy="368421"/>
            </a:xfrm>
          </p:grpSpPr>
          <p:sp>
            <p:nvSpPr>
              <p:cNvPr id="16" name="Ovale 15">
                <a:extLst>
                  <a:ext uri="{FF2B5EF4-FFF2-40B4-BE49-F238E27FC236}">
                    <a16:creationId xmlns:a16="http://schemas.microsoft.com/office/drawing/2014/main" id="{84F0F049-AC13-483A-8389-E446D718ABCA}"/>
                  </a:ext>
                </a:extLst>
              </p:cNvPr>
              <p:cNvSpPr/>
              <p:nvPr/>
            </p:nvSpPr>
            <p:spPr bwMode="auto">
              <a:xfrm>
                <a:off x="262742" y="2293754"/>
                <a:ext cx="348901" cy="34817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" name="CasellaDiTesto 5">
                <a:extLst>
                  <a:ext uri="{FF2B5EF4-FFF2-40B4-BE49-F238E27FC236}">
                    <a16:creationId xmlns:a16="http://schemas.microsoft.com/office/drawing/2014/main" id="{68B091D6-EE68-4077-AD39-87D86C28F2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010" y="2428556"/>
                <a:ext cx="372365" cy="168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CT</a:t>
                </a:r>
              </a:p>
            </p:txBody>
          </p:sp>
          <p:pic>
            <p:nvPicPr>
              <p:cNvPr id="18" name="Immagine 19">
                <a:extLst>
                  <a:ext uri="{FF2B5EF4-FFF2-40B4-BE49-F238E27FC236}">
                    <a16:creationId xmlns:a16="http://schemas.microsoft.com/office/drawing/2014/main" id="{7898C5ED-0012-44F9-A37E-54B3F372A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177" y="2273507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47CFA3FD-1CD2-45CD-BD7A-6077651870FB}"/>
                  </a:ext>
                </a:extLst>
              </p:cNvPr>
              <p:cNvSpPr/>
              <p:nvPr/>
            </p:nvSpPr>
            <p:spPr>
              <a:xfrm>
                <a:off x="676621" y="2280165"/>
                <a:ext cx="1564020" cy="299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Catania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Leucatia, 9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95125 CATANIA</a:t>
                </a:r>
              </a:p>
            </p:txBody>
          </p:sp>
        </p:grpSp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571A072F-5052-434A-B42E-815ADB5679D5}"/>
                </a:ext>
              </a:extLst>
            </p:cNvPr>
            <p:cNvGrpSpPr/>
            <p:nvPr/>
          </p:nvGrpSpPr>
          <p:grpSpPr>
            <a:xfrm>
              <a:off x="3043962" y="935101"/>
              <a:ext cx="5979809" cy="620747"/>
              <a:chOff x="251318" y="2917978"/>
              <a:chExt cx="3627000" cy="376508"/>
            </a:xfrm>
          </p:grpSpPr>
          <p:sp>
            <p:nvSpPr>
              <p:cNvPr id="21" name="Ovale 20">
                <a:extLst>
                  <a:ext uri="{FF2B5EF4-FFF2-40B4-BE49-F238E27FC236}">
                    <a16:creationId xmlns:a16="http://schemas.microsoft.com/office/drawing/2014/main" id="{475632BB-69E7-4103-AFBF-08786734E75C}"/>
                  </a:ext>
                </a:extLst>
              </p:cNvPr>
              <p:cNvSpPr/>
              <p:nvPr/>
            </p:nvSpPr>
            <p:spPr bwMode="auto">
              <a:xfrm>
                <a:off x="261984" y="2939800"/>
                <a:ext cx="348901" cy="34817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" name="CasellaDiTesto 5">
                <a:extLst>
                  <a:ext uri="{FF2B5EF4-FFF2-40B4-BE49-F238E27FC236}">
                    <a16:creationId xmlns:a16="http://schemas.microsoft.com/office/drawing/2014/main" id="{ACA65968-0FA7-4B0F-A351-2AF5D342D9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318" y="3084103"/>
                <a:ext cx="372365" cy="168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NA</a:t>
                </a:r>
              </a:p>
            </p:txBody>
          </p:sp>
          <p:pic>
            <p:nvPicPr>
              <p:cNvPr id="23" name="Immagine 19">
                <a:extLst>
                  <a:ext uri="{FF2B5EF4-FFF2-40B4-BE49-F238E27FC236}">
                    <a16:creationId xmlns:a16="http://schemas.microsoft.com/office/drawing/2014/main" id="{73D510B7-393B-442B-BDB3-C92F5A163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19" y="2919553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E3B9FE6D-E37B-448A-8549-22E7E28FDDA9}"/>
                  </a:ext>
                </a:extLst>
              </p:cNvPr>
              <p:cNvSpPr/>
              <p:nvPr/>
            </p:nvSpPr>
            <p:spPr>
              <a:xfrm>
                <a:off x="684032" y="2921128"/>
                <a:ext cx="1711928" cy="3733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Napoli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Centro Direzionale Isola F/3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4° piano interno 10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80143 NAPOLI</a:t>
                </a:r>
              </a:p>
            </p:txBody>
          </p:sp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5319D316-5C89-4E46-9FF0-328183C1E486}"/>
                  </a:ext>
                </a:extLst>
              </p:cNvPr>
              <p:cNvSpPr/>
              <p:nvPr/>
            </p:nvSpPr>
            <p:spPr bwMode="auto">
              <a:xfrm>
                <a:off x="1744342" y="2938225"/>
                <a:ext cx="348901" cy="34817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" name="CasellaDiTesto 5">
                <a:extLst>
                  <a:ext uri="{FF2B5EF4-FFF2-40B4-BE49-F238E27FC236}">
                    <a16:creationId xmlns:a16="http://schemas.microsoft.com/office/drawing/2014/main" id="{23E04293-EF00-4C8A-AC06-6310E8FD3F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3676" y="3082528"/>
                <a:ext cx="372365" cy="168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LE</a:t>
                </a:r>
              </a:p>
            </p:txBody>
          </p:sp>
          <p:pic>
            <p:nvPicPr>
              <p:cNvPr id="40" name="Immagine 19">
                <a:extLst>
                  <a:ext uri="{FF2B5EF4-FFF2-40B4-BE49-F238E27FC236}">
                    <a16:creationId xmlns:a16="http://schemas.microsoft.com/office/drawing/2014/main" id="{69063C9A-D958-43B7-BA8A-9BE57992D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1777" y="2917978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" name="Rettangolo 40">
                <a:extLst>
                  <a:ext uri="{FF2B5EF4-FFF2-40B4-BE49-F238E27FC236}">
                    <a16:creationId xmlns:a16="http://schemas.microsoft.com/office/drawing/2014/main" id="{FA359F4B-8E2D-4B20-9193-35B962B495B7}"/>
                  </a:ext>
                </a:extLst>
              </p:cNvPr>
              <p:cNvSpPr/>
              <p:nvPr/>
            </p:nvSpPr>
            <p:spPr>
              <a:xfrm>
                <a:off x="2166390" y="2919552"/>
                <a:ext cx="1711928" cy="298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Lecce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Colonnello A. </a:t>
                </a:r>
                <a:r>
                  <a:rPr lang="it-IT" sz="800" err="1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Costadura</a:t>
                </a: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, 3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73100 LECCE</a:t>
                </a:r>
                <a:endParaRPr kumimoji="0" lang="it-IT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06A7333C-ECBC-467D-AC55-FEE990B43122}"/>
                </a:ext>
              </a:extLst>
            </p:cNvPr>
            <p:cNvSpPr/>
            <p:nvPr/>
          </p:nvSpPr>
          <p:spPr>
            <a:xfrm>
              <a:off x="3766715" y="3315451"/>
              <a:ext cx="1863455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it-IT" sz="1000">
                  <a:solidFill>
                    <a:srgbClr val="FFFFFF"/>
                  </a:solidFill>
                  <a:latin typeface="Arial Black" panose="020B0A040201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Terni</a:t>
              </a:r>
              <a:endParaRPr kumimoji="0" lang="it-IT" sz="10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Nera Montoro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Strada dello Stabilimento,1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05035 Narni (TERNI)</a:t>
              </a:r>
              <a:endParaRPr kumimoji="0" lang="it-IT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Immagine 32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348BFCE2-DB4A-47A9-B0DC-325079DDA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1270" y="3846968"/>
              <a:ext cx="2494598" cy="816981"/>
            </a:xfrm>
            <a:prstGeom prst="rect">
              <a:avLst/>
            </a:prstGeom>
          </p:spPr>
        </p:pic>
      </p:grpSp>
      <p:sp>
        <p:nvSpPr>
          <p:cNvPr id="32" name="Segnaposto piè di pagina 31">
            <a:extLst>
              <a:ext uri="{FF2B5EF4-FFF2-40B4-BE49-F238E27FC236}">
                <a16:creationId xmlns:a16="http://schemas.microsoft.com/office/drawing/2014/main" id="{E4DA24B9-8BC8-48AA-8A69-C54074EB6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952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8D1FD13-B3F9-494B-B83A-12B13FAD23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" y="0"/>
          <a:ext cx="8959850" cy="5045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8D1FD13-B3F9-494B-B83A-12B13FAD2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8959850" cy="5045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300B4-541E-45F2-879D-DBC85668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ED21C-F83E-41F7-8641-16DE8402FFF0}"/>
              </a:ext>
            </a:extLst>
          </p:cNvPr>
          <p:cNvSpPr/>
          <p:nvPr/>
        </p:nvSpPr>
        <p:spPr>
          <a:xfrm>
            <a:off x="477520" y="2409378"/>
            <a:ext cx="3586480" cy="1808480"/>
          </a:xfrm>
          <a:prstGeom prst="rect">
            <a:avLst/>
          </a:prstGeom>
          <a:solidFill>
            <a:srgbClr val="213C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2800" dirty="0">
                <a:latin typeface="Arial Black" panose="020B0A04020102020204" pitchFamily="34" charset="0"/>
              </a:rPr>
              <a:t>Externalized Configuration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42237-EBC3-413A-9D91-FF52579900FF}"/>
              </a:ext>
            </a:extLst>
          </p:cNvPr>
          <p:cNvSpPr txBox="1"/>
          <p:nvPr/>
        </p:nvSpPr>
        <p:spPr>
          <a:xfrm>
            <a:off x="487679" y="2944286"/>
            <a:ext cx="324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</a:rPr>
              <a:t>Microservices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754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F76D7-161F-4E79-8472-F5AC0E5D6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Parametri di configurazione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9923D-E2E3-4684-B1E8-20F02C4F7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036319"/>
            <a:ext cx="7727871" cy="3123587"/>
          </a:xfrm>
        </p:spPr>
        <p:txBody>
          <a:bodyPr>
            <a:normAutofit/>
          </a:bodyPr>
          <a:lstStyle/>
          <a:p>
            <a:r>
              <a:rPr lang="it-IT" sz="1800" dirty="0"/>
              <a:t>Quali sono possibili parametri di configurazione per un servizio?</a:t>
            </a:r>
          </a:p>
          <a:p>
            <a:endParaRPr lang="it-IT" sz="1800" dirty="0"/>
          </a:p>
          <a:p>
            <a:pPr lvl="1"/>
            <a:r>
              <a:rPr lang="it-IT" sz="1700" dirty="0"/>
              <a:t>URL di servizi esterni e credenziali di accesso</a:t>
            </a:r>
          </a:p>
          <a:p>
            <a:pPr lvl="1"/>
            <a:r>
              <a:rPr lang="it-IT" sz="1700" dirty="0"/>
              <a:t>path e nomi di file</a:t>
            </a:r>
          </a:p>
          <a:p>
            <a:pPr lvl="1"/>
            <a:r>
              <a:rPr lang="it-IT" sz="1700" dirty="0"/>
              <a:t>nomi di canali/topics per il messaging</a:t>
            </a:r>
          </a:p>
          <a:p>
            <a:pPr lvl="1"/>
            <a:r>
              <a:rPr lang="it-IT" sz="1700" dirty="0"/>
              <a:t>parametri per il tuning di performance</a:t>
            </a:r>
          </a:p>
          <a:p>
            <a:pPr lvl="1"/>
            <a:r>
              <a:rPr lang="it-IT" sz="1700" dirty="0"/>
              <a:t>selezione della lingua per i messaggi diretti alla UI (en/EN, it/IT), del formato data/ora</a:t>
            </a:r>
          </a:p>
          <a:p>
            <a:pPr lvl="1"/>
            <a:r>
              <a:rPr lang="it-IT" sz="1700" dirty="0"/>
              <a:t>etc.</a:t>
            </a:r>
          </a:p>
          <a:p>
            <a:pPr lvl="1"/>
            <a:endParaRPr lang="it-IT" sz="1700" dirty="0"/>
          </a:p>
          <a:p>
            <a:endParaRPr lang="it-IT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DBA8D-A5F9-461F-9CE8-FB65CEBA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496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F76D7-161F-4E79-8472-F5AC0E5D6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Parametri di configurazione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9923D-E2E3-4684-B1E8-20F02C4F7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973602"/>
            <a:ext cx="7842210" cy="3123587"/>
          </a:xfrm>
        </p:spPr>
        <p:txBody>
          <a:bodyPr>
            <a:normAutofit fontScale="70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it-IT" sz="1800" dirty="0"/>
              <a:t>Come vengono passati i valori di configurazione a un servizio?</a:t>
            </a:r>
          </a:p>
          <a:p>
            <a:r>
              <a:rPr lang="it-IT" sz="1800" dirty="0"/>
              <a:t>Si inseriscono i valori «hardcoded» direttamente nel codice sorgente &gt; </a:t>
            </a:r>
            <a:r>
              <a:rPr lang="it-IT" sz="1800" dirty="0">
                <a:solidFill>
                  <a:srgbClr val="FF0000"/>
                </a:solidFill>
              </a:rPr>
              <a:t>MOLTO MALE</a:t>
            </a:r>
          </a:p>
          <a:p>
            <a:pPr marL="0" indent="0">
              <a:buNone/>
            </a:pPr>
            <a:r>
              <a:rPr lang="it-IT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it-IT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String externalServiceUrl=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		"</a:t>
            </a:r>
            <a:r>
              <a:rPr lang="it-IT" sz="17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http://example.com:8000/external/urlpath</a:t>
            </a:r>
            <a:r>
              <a:rPr lang="it-IT" dirty="0"/>
              <a:t> "</a:t>
            </a:r>
          </a:p>
          <a:p>
            <a:pPr marL="0" indent="0">
              <a:buNone/>
            </a:pPr>
            <a:endParaRPr lang="it-IT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800" dirty="0"/>
              <a:t>Si inseriscono in files di configurazione (tipo application.config) che vengono inclusi nel package al momento del build &gt; </a:t>
            </a:r>
            <a:r>
              <a:rPr lang="it-IT" sz="1800" dirty="0">
                <a:solidFill>
                  <a:schemeClr val="accent4">
                    <a:lumMod val="75000"/>
                  </a:schemeClr>
                </a:solidFill>
              </a:rPr>
              <a:t>MEGLIO, ma non ancora soluzione ottimale</a:t>
            </a:r>
          </a:p>
          <a:p>
            <a:pPr>
              <a:spcBef>
                <a:spcPts val="0"/>
              </a:spcBef>
            </a:pPr>
            <a:endParaRPr lang="it-IT" sz="16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it-IT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application.properties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external.service.url=http://example.com:8000/external/urlpath</a:t>
            </a:r>
            <a:endParaRPr lang="it-IT" sz="1600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</a:pPr>
            <a:endParaRPr lang="it-IT" sz="16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it-IT" sz="1800" dirty="0"/>
              <a:t>Memorizzati nell’ambiente runtime, vengono passati come parametri di configurazione al servizio al momento del lancio &gt; </a:t>
            </a:r>
            <a:r>
              <a:rPr lang="it-IT" sz="1800" dirty="0">
                <a:solidFill>
                  <a:srgbClr val="00B050"/>
                </a:solidFill>
              </a:rPr>
              <a:t>BENE</a:t>
            </a:r>
          </a:p>
          <a:p>
            <a:pPr marL="0" indent="0">
              <a:buNone/>
            </a:pPr>
            <a:r>
              <a:rPr 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mvn spring-bot:run –e</a:t>
            </a:r>
            <a:b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EXTERNAL_SERVICE_URL=http://example.com:8000/external/urlpath</a:t>
            </a:r>
            <a:endParaRPr lang="it-IT" sz="16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it-IT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DBA8D-A5F9-461F-9CE8-FB65CEBA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407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F76D7-161F-4E79-8472-F5AC0E5D6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External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9923D-E2E3-4684-B1E8-20F02C4F7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922019"/>
            <a:ext cx="7727871" cy="3428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dirty="0"/>
              <a:t>Riassumendo:</a:t>
            </a:r>
          </a:p>
          <a:p>
            <a:r>
              <a:rPr lang="it-IT" sz="1600" dirty="0"/>
              <a:t>Le informazioni di configurazione vengono mantenute come parte  dell’ambiente (ENVIRONMENT)</a:t>
            </a:r>
          </a:p>
          <a:p>
            <a:r>
              <a:rPr lang="it-IT" sz="1600" dirty="0"/>
              <a:t>L’«ambiente» può essere il Sistema Operativo, l’ambiente di deployment che gestisce i microservices (Kubernetes) o un servizio specifico (External Configuration Service)</a:t>
            </a:r>
          </a:p>
          <a:p>
            <a:r>
              <a:rPr lang="it-IT" sz="1600" dirty="0"/>
              <a:t>L’ambiete viene passato al microservice a run time nel momento in cui il servizio viene lanciato</a:t>
            </a:r>
          </a:p>
          <a:p>
            <a:r>
              <a:rPr lang="it-IT" sz="1600" dirty="0"/>
              <a:t>Il framework utilizzato (es: spring cloud) può fornire dei canali di comunicazione tra il servizio e l’ambiente per gestire eventuali modifiche ai valori di configurazione durante l’esecuzione, senza richiedere un restart del servizio</a:t>
            </a:r>
            <a:br>
              <a:rPr lang="it-IT" sz="1600" dirty="0"/>
            </a:b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DBA8D-A5F9-461F-9CE8-FB65CEBA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1970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F76D7-161F-4E79-8472-F5AC0E5D6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External Configuration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DBA8D-A5F9-461F-9CE8-FB65CEBA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FE55A4-B63B-4D68-B61A-CD7FF3C224C9}"/>
              </a:ext>
            </a:extLst>
          </p:cNvPr>
          <p:cNvGrpSpPr/>
          <p:nvPr/>
        </p:nvGrpSpPr>
        <p:grpSpPr>
          <a:xfrm>
            <a:off x="1524000" y="1021109"/>
            <a:ext cx="967740" cy="837986"/>
            <a:chOff x="7010037" y="1393694"/>
            <a:chExt cx="1270806" cy="109552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59B869AA-EBF9-4832-94E0-0F4DB058B7E3}"/>
                </a:ext>
              </a:extLst>
            </p:cNvPr>
            <p:cNvSpPr/>
            <p:nvPr/>
          </p:nvSpPr>
          <p:spPr>
            <a:xfrm>
              <a:off x="7010037" y="1393694"/>
              <a:ext cx="1270806" cy="1095523"/>
            </a:xfrm>
            <a:prstGeom prst="hexagon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E90F381-4D5C-44FC-81F0-3D9F521516D6}"/>
                </a:ext>
              </a:extLst>
            </p:cNvPr>
            <p:cNvSpPr/>
            <p:nvPr/>
          </p:nvSpPr>
          <p:spPr>
            <a:xfrm>
              <a:off x="7145792" y="1732525"/>
              <a:ext cx="999295" cy="402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400" b="1" dirty="0"/>
                <a:t>service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24D4CF9-B237-4FB1-BA7D-B0268DB24CC9}"/>
              </a:ext>
            </a:extLst>
          </p:cNvPr>
          <p:cNvGrpSpPr/>
          <p:nvPr/>
        </p:nvGrpSpPr>
        <p:grpSpPr>
          <a:xfrm>
            <a:off x="1524000" y="2102228"/>
            <a:ext cx="967740" cy="837986"/>
            <a:chOff x="7010037" y="1393694"/>
            <a:chExt cx="1270806" cy="1095523"/>
          </a:xfrm>
        </p:grpSpPr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6A6D3326-A473-45AE-9B2D-665E1F8FB7DA}"/>
                </a:ext>
              </a:extLst>
            </p:cNvPr>
            <p:cNvSpPr/>
            <p:nvPr/>
          </p:nvSpPr>
          <p:spPr>
            <a:xfrm>
              <a:off x="7010037" y="1393694"/>
              <a:ext cx="1270806" cy="1095523"/>
            </a:xfrm>
            <a:prstGeom prst="hexagon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7F97213-6383-4182-A1F5-4C3C649AFC92}"/>
                </a:ext>
              </a:extLst>
            </p:cNvPr>
            <p:cNvSpPr/>
            <p:nvPr/>
          </p:nvSpPr>
          <p:spPr>
            <a:xfrm>
              <a:off x="7145792" y="1732525"/>
              <a:ext cx="999295" cy="402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400" b="1" dirty="0"/>
                <a:t>service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1837A4-BFBC-4A19-801E-5B1F0491C99F}"/>
              </a:ext>
            </a:extLst>
          </p:cNvPr>
          <p:cNvGrpSpPr/>
          <p:nvPr/>
        </p:nvGrpSpPr>
        <p:grpSpPr>
          <a:xfrm>
            <a:off x="1524000" y="3250501"/>
            <a:ext cx="967740" cy="837986"/>
            <a:chOff x="7010037" y="1393694"/>
            <a:chExt cx="1270806" cy="1095523"/>
          </a:xfrm>
        </p:grpSpPr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143EFA25-15EC-40E2-B7A9-733D6BDBA03F}"/>
                </a:ext>
              </a:extLst>
            </p:cNvPr>
            <p:cNvSpPr/>
            <p:nvPr/>
          </p:nvSpPr>
          <p:spPr>
            <a:xfrm>
              <a:off x="7010037" y="1393694"/>
              <a:ext cx="1270806" cy="1095523"/>
            </a:xfrm>
            <a:prstGeom prst="hexagon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4A180B1-B887-4A39-B59A-D32DD84A48B2}"/>
                </a:ext>
              </a:extLst>
            </p:cNvPr>
            <p:cNvSpPr/>
            <p:nvPr/>
          </p:nvSpPr>
          <p:spPr>
            <a:xfrm>
              <a:off x="7145792" y="1732525"/>
              <a:ext cx="999295" cy="402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400" b="1" dirty="0"/>
                <a:t>service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49A55D5-1D26-41D3-84B2-AFCD6D942165}"/>
              </a:ext>
            </a:extLst>
          </p:cNvPr>
          <p:cNvGrpSpPr/>
          <p:nvPr/>
        </p:nvGrpSpPr>
        <p:grpSpPr>
          <a:xfrm>
            <a:off x="4041247" y="1964454"/>
            <a:ext cx="1304076" cy="1124204"/>
            <a:chOff x="4167601" y="1881420"/>
            <a:chExt cx="1304076" cy="1124204"/>
          </a:xfrm>
        </p:grpSpPr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ACE80AE6-A71A-44BB-9471-9BDE440B1410}"/>
                </a:ext>
              </a:extLst>
            </p:cNvPr>
            <p:cNvSpPr/>
            <p:nvPr/>
          </p:nvSpPr>
          <p:spPr>
            <a:xfrm>
              <a:off x="4167601" y="1881420"/>
              <a:ext cx="1304076" cy="1124204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3296B9F-28C0-436E-A881-282484DD8C90}"/>
                </a:ext>
              </a:extLst>
            </p:cNvPr>
            <p:cNvSpPr/>
            <p:nvPr/>
          </p:nvSpPr>
          <p:spPr>
            <a:xfrm>
              <a:off x="4361975" y="2178987"/>
              <a:ext cx="91532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600" b="1" dirty="0"/>
                <a:t>config service</a:t>
              </a:r>
            </a:p>
          </p:txBody>
        </p:sp>
      </p:grpSp>
      <p:pic>
        <p:nvPicPr>
          <p:cNvPr id="30" name="Picture 29" descr="A picture containing clock&#10;&#10;Description automatically generated">
            <a:extLst>
              <a:ext uri="{FF2B5EF4-FFF2-40B4-BE49-F238E27FC236}">
                <a16:creationId xmlns:a16="http://schemas.microsoft.com/office/drawing/2014/main" id="{F431D478-19C2-4205-AE0C-C8CB872F9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93" y="2051907"/>
            <a:ext cx="958345" cy="95834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44E8DAE-F050-4EB8-90EB-E854D0919B8B}"/>
              </a:ext>
            </a:extLst>
          </p:cNvPr>
          <p:cNvGrpSpPr/>
          <p:nvPr/>
        </p:nvGrpSpPr>
        <p:grpSpPr>
          <a:xfrm>
            <a:off x="6504130" y="3397374"/>
            <a:ext cx="1118870" cy="984724"/>
            <a:chOff x="6102384" y="2428302"/>
            <a:chExt cx="1546826" cy="1546826"/>
          </a:xfrm>
        </p:grpSpPr>
        <p:pic>
          <p:nvPicPr>
            <p:cNvPr id="32" name="Picture 31" descr="A close up of a logo&#10;&#10;Description automatically generated">
              <a:extLst>
                <a:ext uri="{FF2B5EF4-FFF2-40B4-BE49-F238E27FC236}">
                  <a16:creationId xmlns:a16="http://schemas.microsoft.com/office/drawing/2014/main" id="{243238FB-A51F-4796-9421-16951633C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384" y="2428302"/>
              <a:ext cx="1546826" cy="154682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F81F73F-0D86-48EA-A354-C96FE211AE65}"/>
                </a:ext>
              </a:extLst>
            </p:cNvPr>
            <p:cNvSpPr/>
            <p:nvPr/>
          </p:nvSpPr>
          <p:spPr>
            <a:xfrm>
              <a:off x="6418132" y="3162033"/>
              <a:ext cx="915328" cy="725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200" b="1" dirty="0"/>
                <a:t>file store</a:t>
              </a: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F288506-05EB-4E6F-B58E-F2F0B9865EF9}"/>
              </a:ext>
            </a:extLst>
          </p:cNvPr>
          <p:cNvCxnSpPr>
            <a:cxnSpLocks/>
            <a:stCxn id="6" idx="0"/>
            <a:endCxn id="24" idx="4"/>
          </p:cNvCxnSpPr>
          <p:nvPr/>
        </p:nvCxnSpPr>
        <p:spPr>
          <a:xfrm>
            <a:off x="2491740" y="1440102"/>
            <a:ext cx="1830558" cy="5243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A9CEA7D-402E-46E1-BB2C-B157E113E3E6}"/>
              </a:ext>
            </a:extLst>
          </p:cNvPr>
          <p:cNvCxnSpPr>
            <a:stCxn id="19" idx="0"/>
            <a:endCxn id="24" idx="3"/>
          </p:cNvCxnSpPr>
          <p:nvPr/>
        </p:nvCxnSpPr>
        <p:spPr>
          <a:xfrm>
            <a:off x="2491740" y="2521221"/>
            <a:ext cx="1549507" cy="5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3B8B5AB-82CC-4B50-9013-600D3A5B97EC}"/>
              </a:ext>
            </a:extLst>
          </p:cNvPr>
          <p:cNvCxnSpPr>
            <a:endCxn id="24" idx="2"/>
          </p:cNvCxnSpPr>
          <p:nvPr/>
        </p:nvCxnSpPr>
        <p:spPr>
          <a:xfrm flipV="1">
            <a:off x="2506433" y="3088658"/>
            <a:ext cx="1815865" cy="6286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18F0961-950E-4DB7-834A-9DF2FA0F3624}"/>
              </a:ext>
            </a:extLst>
          </p:cNvPr>
          <p:cNvCxnSpPr>
            <a:cxnSpLocks/>
            <a:stCxn id="24" idx="0"/>
            <a:endCxn id="30" idx="1"/>
          </p:cNvCxnSpPr>
          <p:nvPr/>
        </p:nvCxnSpPr>
        <p:spPr>
          <a:xfrm>
            <a:off x="5345323" y="2526556"/>
            <a:ext cx="1239070" cy="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82DD35A-0009-4F29-A073-00A0606EEECE}"/>
              </a:ext>
            </a:extLst>
          </p:cNvPr>
          <p:cNvCxnSpPr>
            <a:stCxn id="24" idx="0"/>
            <a:endCxn id="32" idx="1"/>
          </p:cNvCxnSpPr>
          <p:nvPr/>
        </p:nvCxnSpPr>
        <p:spPr>
          <a:xfrm>
            <a:off x="5345323" y="2526556"/>
            <a:ext cx="1158807" cy="1363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F5E6345-9267-4208-ACFB-BA0E3F3B7311}"/>
              </a:ext>
            </a:extLst>
          </p:cNvPr>
          <p:cNvSpPr txBox="1"/>
          <p:nvPr/>
        </p:nvSpPr>
        <p:spPr>
          <a:xfrm>
            <a:off x="2466740" y="1139424"/>
            <a:ext cx="1127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ENV properties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99F991-4247-4ED7-AEDB-A82E1CED7A24}"/>
              </a:ext>
            </a:extLst>
          </p:cNvPr>
          <p:cNvSpPr txBox="1"/>
          <p:nvPr/>
        </p:nvSpPr>
        <p:spPr>
          <a:xfrm>
            <a:off x="2517353" y="2206316"/>
            <a:ext cx="1127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ENV properties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67E7E8-CD7C-4132-A5F5-8BBCECC562C2}"/>
              </a:ext>
            </a:extLst>
          </p:cNvPr>
          <p:cNvSpPr txBox="1"/>
          <p:nvPr/>
        </p:nvSpPr>
        <p:spPr>
          <a:xfrm>
            <a:off x="2575377" y="3409782"/>
            <a:ext cx="1127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ENV properties</a:t>
            </a:r>
          </a:p>
        </p:txBody>
      </p:sp>
      <p:sp>
        <p:nvSpPr>
          <p:cNvPr id="51" name="Cylinder 50">
            <a:extLst>
              <a:ext uri="{FF2B5EF4-FFF2-40B4-BE49-F238E27FC236}">
                <a16:creationId xmlns:a16="http://schemas.microsoft.com/office/drawing/2014/main" id="{D94516CE-67F5-4ADB-81DC-0EEE2FECAEFC}"/>
              </a:ext>
            </a:extLst>
          </p:cNvPr>
          <p:cNvSpPr/>
          <p:nvPr/>
        </p:nvSpPr>
        <p:spPr>
          <a:xfrm>
            <a:off x="6659880" y="678753"/>
            <a:ext cx="706639" cy="837986"/>
          </a:xfrm>
          <a:prstGeom prst="can">
            <a:avLst/>
          </a:prstGeom>
          <a:solidFill>
            <a:srgbClr val="A0C5E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 dirty="0">
                <a:solidFill>
                  <a:schemeClr val="tx1"/>
                </a:solidFill>
              </a:rPr>
              <a:t>data store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B39C655-690C-47F8-B519-C67C5A0E076D}"/>
              </a:ext>
            </a:extLst>
          </p:cNvPr>
          <p:cNvCxnSpPr>
            <a:cxnSpLocks/>
            <a:stCxn id="24" idx="0"/>
            <a:endCxn id="51" idx="2"/>
          </p:cNvCxnSpPr>
          <p:nvPr/>
        </p:nvCxnSpPr>
        <p:spPr>
          <a:xfrm flipV="1">
            <a:off x="5345323" y="1097746"/>
            <a:ext cx="1314557" cy="142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43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F76D7-161F-4E79-8472-F5AC0E5D6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Spring Cloud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9923D-E2E3-4684-B1E8-20F02C4F7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932026"/>
            <a:ext cx="7727871" cy="3123587"/>
          </a:xfrm>
        </p:spPr>
        <p:txBody>
          <a:bodyPr>
            <a:normAutofit/>
          </a:bodyPr>
          <a:lstStyle/>
          <a:p>
            <a:r>
              <a:rPr lang="en-US" sz="1600" dirty="0"/>
              <a:t>Spring Cloud </a:t>
            </a:r>
            <a:r>
              <a:rPr lang="en-US" sz="1600" dirty="0" err="1"/>
              <a:t>fornisce</a:t>
            </a:r>
            <a:r>
              <a:rPr lang="en-US" sz="1600" dirty="0"/>
              <a:t> un </a:t>
            </a:r>
            <a:r>
              <a:rPr lang="en-US" sz="1600" dirty="0" err="1"/>
              <a:t>servizio</a:t>
            </a:r>
            <a:r>
              <a:rPr lang="en-US" sz="1600" dirty="0"/>
              <a:t> di </a:t>
            </a:r>
            <a:r>
              <a:rPr lang="en-US" sz="1600" dirty="0" err="1"/>
              <a:t>configurazione</a:t>
            </a:r>
            <a:r>
              <a:rPr lang="en-US" sz="1600" dirty="0"/>
              <a:t> </a:t>
            </a:r>
            <a:r>
              <a:rPr lang="en-US" sz="1600" dirty="0" err="1"/>
              <a:t>centralizzata</a:t>
            </a:r>
            <a:r>
              <a:rPr lang="en-US" sz="1600" dirty="0"/>
              <a:t> con Spring Cloud Config </a:t>
            </a:r>
          </a:p>
          <a:p>
            <a:r>
              <a:rPr lang="en-US" sz="1600" dirty="0"/>
              <a:t>Spring Cloud Config Server </a:t>
            </a:r>
            <a:r>
              <a:rPr lang="en-US" sz="1600" dirty="0" err="1"/>
              <a:t>fornisce</a:t>
            </a:r>
            <a:r>
              <a:rPr lang="en-US" sz="1600" dirty="0"/>
              <a:t> una </a:t>
            </a:r>
            <a:r>
              <a:rPr lang="en-US" sz="1600" dirty="0" err="1"/>
              <a:t>gestione</a:t>
            </a:r>
            <a:r>
              <a:rPr lang="en-US" sz="1600" dirty="0"/>
              <a:t> </a:t>
            </a:r>
            <a:r>
              <a:rPr lang="en-US" sz="1600" dirty="0" err="1"/>
              <a:t>centralizzata</a:t>
            </a:r>
            <a:r>
              <a:rPr lang="en-US" sz="1600" dirty="0"/>
              <a:t> </a:t>
            </a:r>
            <a:r>
              <a:rPr lang="en-US" sz="1600" dirty="0" err="1"/>
              <a:t>delle</a:t>
            </a:r>
            <a:r>
              <a:rPr lang="en-US" sz="1600" dirty="0"/>
              <a:t> properties </a:t>
            </a:r>
            <a:r>
              <a:rPr lang="en-US" sz="1600" dirty="0" err="1"/>
              <a:t>delle</a:t>
            </a:r>
            <a:r>
              <a:rPr lang="en-US" sz="1600" dirty="0"/>
              <a:t> </a:t>
            </a:r>
            <a:r>
              <a:rPr lang="en-US" sz="1600" dirty="0" err="1"/>
              <a:t>applicazioni</a:t>
            </a:r>
            <a:r>
              <a:rPr lang="en-US" sz="1600" dirty="0"/>
              <a:t> Spring, </a:t>
            </a:r>
            <a:r>
              <a:rPr lang="en-US" sz="1600" dirty="0" err="1"/>
              <a:t>basandosi</a:t>
            </a:r>
            <a:r>
              <a:rPr lang="en-US" sz="1600" dirty="0"/>
              <a:t> </a:t>
            </a:r>
            <a:r>
              <a:rPr lang="en-US" sz="1600" dirty="0" err="1"/>
              <a:t>sulle</a:t>
            </a:r>
            <a:r>
              <a:rPr lang="en-US" sz="1600" dirty="0"/>
              <a:t> </a:t>
            </a:r>
            <a:r>
              <a:rPr lang="en-US" sz="1600" dirty="0" err="1"/>
              <a:t>astrazioni</a:t>
            </a:r>
            <a:r>
              <a:rPr lang="en-US" sz="1600" dirty="0"/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Environment</a:t>
            </a:r>
            <a:r>
              <a:rPr lang="en-US" sz="1600" dirty="0"/>
              <a:t> 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PropertySource</a:t>
            </a:r>
            <a:r>
              <a:rPr lang="en-US" sz="1600" dirty="0"/>
              <a:t> </a:t>
            </a:r>
            <a:r>
              <a:rPr lang="en-US" sz="1600" dirty="0" err="1"/>
              <a:t>fornite</a:t>
            </a:r>
            <a:r>
              <a:rPr lang="en-US" sz="1600" dirty="0"/>
              <a:t> da Spring.</a:t>
            </a:r>
          </a:p>
          <a:p>
            <a:r>
              <a:rPr lang="en-US" sz="1600" dirty="0" err="1"/>
              <a:t>L’implementazione</a:t>
            </a:r>
            <a:r>
              <a:rPr lang="en-US" sz="1600" dirty="0"/>
              <a:t> di default </a:t>
            </a:r>
            <a:r>
              <a:rPr lang="en-US" sz="1600" dirty="0" err="1"/>
              <a:t>utilizza</a:t>
            </a:r>
            <a:r>
              <a:rPr lang="en-US" sz="1600" dirty="0"/>
              <a:t> Git come default backend storage, in modo da </a:t>
            </a:r>
            <a:r>
              <a:rPr lang="en-US" sz="1600" dirty="0" err="1"/>
              <a:t>supportare</a:t>
            </a:r>
            <a:r>
              <a:rPr lang="en-US" sz="1600" dirty="0"/>
              <a:t> </a:t>
            </a:r>
            <a:r>
              <a:rPr lang="en-US" sz="1600" dirty="0" err="1"/>
              <a:t>facilmente</a:t>
            </a:r>
            <a:r>
              <a:rPr lang="en-US" sz="1600" dirty="0"/>
              <a:t> </a:t>
            </a:r>
            <a:r>
              <a:rPr lang="en-US" sz="1600" dirty="0" err="1"/>
              <a:t>il</a:t>
            </a:r>
            <a:r>
              <a:rPr lang="en-US" sz="1600" dirty="0"/>
              <a:t> versioning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dati</a:t>
            </a:r>
            <a:r>
              <a:rPr lang="en-US" sz="1600" dirty="0"/>
              <a:t> di </a:t>
            </a:r>
            <a:r>
              <a:rPr lang="en-US" sz="1600" dirty="0" err="1"/>
              <a:t>configurazione</a:t>
            </a:r>
            <a:r>
              <a:rPr lang="en-US" sz="1600" dirty="0"/>
              <a:t> e </a:t>
            </a:r>
            <a:r>
              <a:rPr lang="en-US" sz="1600" dirty="0" err="1"/>
              <a:t>l’accesso</a:t>
            </a:r>
            <a:r>
              <a:rPr lang="en-US" sz="1600" dirty="0"/>
              <a:t> </a:t>
            </a:r>
            <a:r>
              <a:rPr lang="en-US" sz="1600" dirty="0" err="1"/>
              <a:t>attraverso</a:t>
            </a:r>
            <a:r>
              <a:rPr lang="en-US" sz="1600" dirty="0"/>
              <a:t> </a:t>
            </a:r>
            <a:r>
              <a:rPr lang="en-US" sz="1600" dirty="0" err="1"/>
              <a:t>strumenti</a:t>
            </a:r>
            <a:r>
              <a:rPr lang="en-US" sz="1600" dirty="0"/>
              <a:t> standard di </a:t>
            </a:r>
            <a:r>
              <a:rPr lang="en-US" sz="1600" dirty="0" err="1"/>
              <a:t>gestione</a:t>
            </a:r>
            <a:r>
              <a:rPr lang="en-US" sz="1600" dirty="0"/>
              <a:t> </a:t>
            </a:r>
            <a:r>
              <a:rPr lang="en-US" sz="1600" dirty="0" err="1"/>
              <a:t>dei</a:t>
            </a:r>
            <a:r>
              <a:rPr lang="en-US" sz="1600" dirty="0"/>
              <a:t> repositories.</a:t>
            </a:r>
          </a:p>
          <a:p>
            <a:r>
              <a:rPr lang="en-US" sz="1600" dirty="0"/>
              <a:t>E’ </a:t>
            </a:r>
            <a:r>
              <a:rPr lang="en-US" sz="1600" dirty="0" err="1"/>
              <a:t>possibile</a:t>
            </a:r>
            <a:r>
              <a:rPr lang="en-US" sz="1600" dirty="0"/>
              <a:t> </a:t>
            </a:r>
            <a:r>
              <a:rPr lang="en-US" sz="1600" dirty="0" err="1"/>
              <a:t>comunque</a:t>
            </a:r>
            <a:r>
              <a:rPr lang="en-US" sz="1600" dirty="0"/>
              <a:t> </a:t>
            </a:r>
            <a:r>
              <a:rPr lang="en-US" sz="1600" dirty="0" err="1"/>
              <a:t>rimpiazzare</a:t>
            </a:r>
            <a:r>
              <a:rPr lang="en-US" sz="1600" dirty="0"/>
              <a:t> </a:t>
            </a:r>
            <a:r>
              <a:rPr lang="en-US" sz="1600" dirty="0" err="1"/>
              <a:t>il</a:t>
            </a:r>
            <a:r>
              <a:rPr lang="en-US" sz="1600" dirty="0"/>
              <a:t> backend storage di default con diverse </a:t>
            </a:r>
            <a:r>
              <a:rPr lang="en-US" sz="1600" dirty="0" err="1"/>
              <a:t>implementazioni</a:t>
            </a:r>
            <a:r>
              <a:rPr lang="en-US" sz="16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DBA8D-A5F9-461F-9CE8-FB65CEBA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5805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09D0E9-1E2F-45C6-89CE-4F02E067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2323F5-DAB9-4428-B8FB-BCE382D5E3E5}"/>
              </a:ext>
            </a:extLst>
          </p:cNvPr>
          <p:cNvSpPr txBox="1">
            <a:spLocks/>
          </p:cNvSpPr>
          <p:nvPr/>
        </p:nvSpPr>
        <p:spPr>
          <a:xfrm>
            <a:off x="379770" y="447849"/>
            <a:ext cx="7727871" cy="395327"/>
          </a:xfrm>
          <a:prstGeom prst="rect">
            <a:avLst/>
          </a:prstGeom>
        </p:spPr>
        <p:txBody>
          <a:bodyPr/>
          <a:lstStyle>
            <a:lvl1pPr algn="l" defTabSz="6719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34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 sz="1800" dirty="0">
                <a:latin typeface="Arial Black" panose="020B0A04020102020204" pitchFamily="34" charset="0"/>
              </a:rPr>
              <a:t>Spring Cloud Config: esempio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341E3-CB7F-4C58-A35E-CCB36C26BF7C}"/>
              </a:ext>
            </a:extLst>
          </p:cNvPr>
          <p:cNvSpPr/>
          <p:nvPr/>
        </p:nvSpPr>
        <p:spPr>
          <a:xfrm>
            <a:off x="379769" y="718772"/>
            <a:ext cx="7727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hlinkClick r:id="rId2"/>
              </a:rPr>
              <a:t>https://github.com/spring-guides/gs-service-registration-and-discovery.git</a:t>
            </a:r>
            <a:endParaRPr lang="it-I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36C6FD-459B-4806-B4A5-09EB3B7A05F7}"/>
              </a:ext>
            </a:extLst>
          </p:cNvPr>
          <p:cNvSpPr/>
          <p:nvPr/>
        </p:nvSpPr>
        <p:spPr>
          <a:xfrm>
            <a:off x="453591" y="2190701"/>
            <a:ext cx="8052665" cy="195438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endParaRPr lang="it-IT" sz="11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EnableConfigServer</a:t>
            </a:r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SpringBootApplication</a:t>
            </a:r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ConfigurationServiceApplication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b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SpringApplication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100" dirty="0">
                <a:solidFill>
                  <a:srgbClr val="DCDCAA"/>
                </a:solidFill>
                <a:latin typeface="Consolas" panose="020B0609020204030204" pitchFamily="49" charset="0"/>
              </a:rPr>
              <a:t>run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ConfigurationServiceApplication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, args);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7A88C5-04F8-44C5-BD68-08323B923252}"/>
              </a:ext>
            </a:extLst>
          </p:cNvPr>
          <p:cNvSpPr/>
          <p:nvPr/>
        </p:nvSpPr>
        <p:spPr>
          <a:xfrm>
            <a:off x="4533900" y="2252399"/>
            <a:ext cx="3972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ConfigurationServiceApplication</a:t>
            </a:r>
            <a:r>
              <a:rPr lang="it-IT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.java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C2E78B-0EC1-43ED-B3F3-0E49C3BA95AD}"/>
              </a:ext>
            </a:extLst>
          </p:cNvPr>
          <p:cNvSpPr/>
          <p:nvPr/>
        </p:nvSpPr>
        <p:spPr>
          <a:xfrm>
            <a:off x="453591" y="1359939"/>
            <a:ext cx="8052665" cy="76944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it-IT" sz="11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server.port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=8888</a:t>
            </a:r>
          </a:p>
          <a:p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spring.cloud.config.server.git.uri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=${HOME}/dev/config</a:t>
            </a:r>
          </a:p>
          <a:p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3903DF-69DC-43C1-8F67-31F1D684FD59}"/>
              </a:ext>
            </a:extLst>
          </p:cNvPr>
          <p:cNvSpPr/>
          <p:nvPr/>
        </p:nvSpPr>
        <p:spPr>
          <a:xfrm>
            <a:off x="4533900" y="1390662"/>
            <a:ext cx="3972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application.properties</a:t>
            </a:r>
            <a:endParaRPr lang="it-IT" sz="1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57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09D0E9-1E2F-45C6-89CE-4F02E067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2323F5-DAB9-4428-B8FB-BCE382D5E3E5}"/>
              </a:ext>
            </a:extLst>
          </p:cNvPr>
          <p:cNvSpPr txBox="1">
            <a:spLocks/>
          </p:cNvSpPr>
          <p:nvPr/>
        </p:nvSpPr>
        <p:spPr>
          <a:xfrm>
            <a:off x="615990" y="282796"/>
            <a:ext cx="7727871" cy="395327"/>
          </a:xfrm>
          <a:prstGeom prst="rect">
            <a:avLst/>
          </a:prstGeom>
        </p:spPr>
        <p:txBody>
          <a:bodyPr/>
          <a:lstStyle>
            <a:lvl1pPr algn="l" defTabSz="6719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34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 sz="1800" dirty="0">
                <a:latin typeface="Arial Black" panose="020B0A04020102020204" pitchFamily="34" charset="0"/>
              </a:rPr>
              <a:t>Spring Cloud Config: esempio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36C6FD-459B-4806-B4A5-09EB3B7A05F7}"/>
              </a:ext>
            </a:extLst>
          </p:cNvPr>
          <p:cNvSpPr/>
          <p:nvPr/>
        </p:nvSpPr>
        <p:spPr>
          <a:xfrm>
            <a:off x="453591" y="796142"/>
            <a:ext cx="8052665" cy="381642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SpringBootApplication</a:t>
            </a:r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ConfigurationClientApplication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b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SpringApplication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100" dirty="0">
                <a:solidFill>
                  <a:srgbClr val="DCDCAA"/>
                </a:solidFill>
                <a:latin typeface="Consolas" panose="020B0609020204030204" pitchFamily="49" charset="0"/>
              </a:rPr>
              <a:t>run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ConfigurationClientApplication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, args);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RefreshScope</a:t>
            </a:r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RestController</a:t>
            </a:r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MessageRestController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b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Value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100" dirty="0">
                <a:solidFill>
                  <a:srgbClr val="CE9178"/>
                </a:solidFill>
                <a:latin typeface="Consolas" panose="020B0609020204030204" pitchFamily="49" charset="0"/>
              </a:rPr>
              <a:t>"${message:Hello default}"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RequestMapping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100" dirty="0">
                <a:solidFill>
                  <a:srgbClr val="CE9178"/>
                </a:solidFill>
                <a:latin typeface="Consolas" panose="020B0609020204030204" pitchFamily="49" charset="0"/>
              </a:rPr>
              <a:t>"/message"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DCDCAA"/>
                </a:solidFill>
                <a:latin typeface="Consolas" panose="020B0609020204030204" pitchFamily="49" charset="0"/>
              </a:rPr>
              <a:t>getMessage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7A88C5-04F8-44C5-BD68-08323B923252}"/>
              </a:ext>
            </a:extLst>
          </p:cNvPr>
          <p:cNvSpPr/>
          <p:nvPr/>
        </p:nvSpPr>
        <p:spPr>
          <a:xfrm>
            <a:off x="4533900" y="857840"/>
            <a:ext cx="3972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ConfigurationClientApplication</a:t>
            </a:r>
            <a:r>
              <a:rPr lang="it-IT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.java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D46B03-03C1-46EE-8644-20A4601E9A11}"/>
              </a:ext>
            </a:extLst>
          </p:cNvPr>
          <p:cNvSpPr/>
          <p:nvPr/>
        </p:nvSpPr>
        <p:spPr>
          <a:xfrm>
            <a:off x="4034751" y="2566646"/>
            <a:ext cx="4781589" cy="178510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&lt;dependency&gt;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	&lt;groupId&gt;org.springframework.cloud&lt;/groupId&gt;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	&lt;artifactId&gt;spring-cloud-config-server&lt;/artifactId&gt;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&lt;/dependency&gt;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4937A9-F1CA-4C3E-848E-94D747A68F42}"/>
              </a:ext>
            </a:extLst>
          </p:cNvPr>
          <p:cNvSpPr/>
          <p:nvPr/>
        </p:nvSpPr>
        <p:spPr>
          <a:xfrm>
            <a:off x="4785360" y="2616580"/>
            <a:ext cx="3972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pom.xml</a:t>
            </a:r>
            <a:endParaRPr lang="it-IT" sz="1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1779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ofteco">
      <a:dk1>
        <a:srgbClr val="3B3838"/>
      </a:dk1>
      <a:lt1>
        <a:srgbClr val="FFFFFF"/>
      </a:lt1>
      <a:dk2>
        <a:srgbClr val="3B3838"/>
      </a:dk2>
      <a:lt2>
        <a:srgbClr val="D9D9D9"/>
      </a:lt2>
      <a:accent1>
        <a:srgbClr val="00338E"/>
      </a:accent1>
      <a:accent2>
        <a:srgbClr val="8F0034"/>
      </a:accent2>
      <a:accent3>
        <a:srgbClr val="3B3838"/>
      </a:accent3>
      <a:accent4>
        <a:srgbClr val="FFA50A"/>
      </a:accent4>
      <a:accent5>
        <a:srgbClr val="008F5A"/>
      </a:accent5>
      <a:accent6>
        <a:srgbClr val="00BC74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F81AF0B6E7924FBF751540549E10A5" ma:contentTypeVersion="12" ma:contentTypeDescription="Create a new document." ma:contentTypeScope="" ma:versionID="fced25edfcdd3d108f84795cb77c71f6">
  <xsd:schema xmlns:xsd="http://www.w3.org/2001/XMLSchema" xmlns:xs="http://www.w3.org/2001/XMLSchema" xmlns:p="http://schemas.microsoft.com/office/2006/metadata/properties" xmlns:ns2="c60d23eb-206c-4cae-9c84-f0092b0cd052" xmlns:ns3="5f164487-f952-49f5-894b-4d40b1a2b086" targetNamespace="http://schemas.microsoft.com/office/2006/metadata/properties" ma:root="true" ma:fieldsID="102170882f0c789958fc7934ed16dc9e" ns2:_="" ns3:_="">
    <xsd:import namespace="c60d23eb-206c-4cae-9c84-f0092b0cd052"/>
    <xsd:import namespace="5f164487-f952-49f5-894b-4d40b1a2b0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0d23eb-206c-4cae-9c84-f0092b0cd0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164487-f952-49f5-894b-4d40b1a2b086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ECEAF88-412D-4BFC-ADA5-37CDD87DC339}">
  <ds:schemaRefs>
    <ds:schemaRef ds:uri="5f164487-f952-49f5-894b-4d40b1a2b086"/>
    <ds:schemaRef ds:uri="c60d23eb-206c-4cae-9c84-f0092b0cd0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BE808F6-0D7C-45B3-8378-0F3EDF7E5C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522A60-B69D-4D7B-864C-66A072E1810D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5f164487-f952-49f5-894b-4d40b1a2b086"/>
    <ds:schemaRef ds:uri="http://purl.org/dc/dcmitype/"/>
    <ds:schemaRef ds:uri="c60d23eb-206c-4cae-9c84-f0092b0cd052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622</Words>
  <Application>Microsoft Office PowerPoint</Application>
  <PresentationFormat>Custom</PresentationFormat>
  <Paragraphs>151</Paragraphs>
  <Slides>12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Consolas</vt:lpstr>
      <vt:lpstr>Courier New</vt:lpstr>
      <vt:lpstr>Sniglet</vt:lpstr>
      <vt:lpstr>Tema di Office</vt:lpstr>
      <vt:lpstr>PowerPoint Presentation</vt:lpstr>
      <vt:lpstr>PowerPoint Presentation</vt:lpstr>
      <vt:lpstr>Parametri di configurazione</vt:lpstr>
      <vt:lpstr>Parametri di configurazione</vt:lpstr>
      <vt:lpstr>External Configuration</vt:lpstr>
      <vt:lpstr>External Configuration</vt:lpstr>
      <vt:lpstr>Spring Cloud Config</vt:lpstr>
      <vt:lpstr>PowerPoint Presentation</vt:lpstr>
      <vt:lpstr>PowerPoint Presentation</vt:lpstr>
      <vt:lpstr>PowerPoint Presentation</vt:lpstr>
      <vt:lpstr>PowerPoint Presentation</vt:lpstr>
      <vt:lpstr>Sedi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Melchiorre</dc:creator>
  <cp:lastModifiedBy>Christian Melchiorre</cp:lastModifiedBy>
  <cp:revision>93</cp:revision>
  <dcterms:created xsi:type="dcterms:W3CDTF">2020-04-10T10:49:32Z</dcterms:created>
  <dcterms:modified xsi:type="dcterms:W3CDTF">2020-04-25T12:41:34Z</dcterms:modified>
</cp:coreProperties>
</file>